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6270d32aba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6270d32aba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4a16ba21a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4a16ba21a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4600"/>
              <a:buNone/>
              <a:defRPr b="1" sz="4600">
                <a:solidFill>
                  <a:srgbClr val="54612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0" y="5050200"/>
            <a:ext cx="9144000" cy="93300"/>
          </a:xfrm>
          <a:prstGeom prst="rect">
            <a:avLst/>
          </a:prstGeom>
          <a:solidFill>
            <a:srgbClr val="546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2800"/>
              <a:buNone/>
              <a:defRPr b="1" sz="2800">
                <a:solidFill>
                  <a:srgbClr val="54612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2800"/>
              <a:buNone/>
              <a:defRPr b="1" sz="2800">
                <a:solidFill>
                  <a:srgbClr val="54612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2800"/>
              <a:buNone/>
              <a:defRPr b="1" sz="2800">
                <a:solidFill>
                  <a:srgbClr val="54612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2800"/>
              <a:buNone/>
              <a:defRPr b="1" sz="2800">
                <a:solidFill>
                  <a:srgbClr val="54612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2800"/>
              <a:buNone/>
              <a:defRPr b="1" sz="2800">
                <a:solidFill>
                  <a:srgbClr val="54612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2800"/>
              <a:buNone/>
              <a:defRPr b="1" sz="2800">
                <a:solidFill>
                  <a:srgbClr val="54612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2800"/>
              <a:buNone/>
              <a:defRPr b="1" sz="2800">
                <a:solidFill>
                  <a:srgbClr val="54612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2800"/>
              <a:buNone/>
              <a:defRPr b="1" sz="2800">
                <a:solidFill>
                  <a:srgbClr val="54612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546122"/>
              </a:buClr>
              <a:buSzPts val="2800"/>
              <a:buNone/>
              <a:defRPr b="1" sz="2800">
                <a:solidFill>
                  <a:srgbClr val="546122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17500" lvl="1" marL="9144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5060938"/>
            <a:ext cx="9144000" cy="93300"/>
          </a:xfrm>
          <a:prstGeom prst="rect">
            <a:avLst/>
          </a:prstGeom>
          <a:solidFill>
            <a:srgbClr val="546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853326" y="4540025"/>
            <a:ext cx="1149826" cy="36054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Forklift accident statistics</a:t>
            </a:r>
            <a:endParaRPr/>
          </a:p>
        </p:txBody>
      </p:sp>
      <p:sp>
        <p:nvSpPr>
          <p:cNvPr id="58" name="Google Shape;58;p13"/>
          <p:cNvSpPr txBox="1"/>
          <p:nvPr>
            <p:ph idx="1" type="body"/>
          </p:nvPr>
        </p:nvSpPr>
        <p:spPr>
          <a:xfrm>
            <a:off x="311700" y="1152475"/>
            <a:ext cx="4940100" cy="35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OSHA reports 85 to 100 workers in the U.S. are killed every year in forklift accidents. Approximately 35,000 serious injuries and 62,000 non-serious injuries involving forklifts occur in the United States every year. OSHA estimates 11% of all forklifts are involved in accidents every year.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1703" y="1289225"/>
            <a:ext cx="3630600" cy="29516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14"/>
          <p:cNvGrpSpPr/>
          <p:nvPr/>
        </p:nvGrpSpPr>
        <p:grpSpPr>
          <a:xfrm>
            <a:off x="3465865" y="1868986"/>
            <a:ext cx="1200300" cy="2349360"/>
            <a:chOff x="2799227" y="1868986"/>
            <a:chExt cx="1200300" cy="2349360"/>
          </a:xfrm>
        </p:grpSpPr>
        <p:sp>
          <p:nvSpPr>
            <p:cNvPr id="65" name="Google Shape;65;p14"/>
            <p:cNvSpPr/>
            <p:nvPr/>
          </p:nvSpPr>
          <p:spPr>
            <a:xfrm>
              <a:off x="2799227" y="1868986"/>
              <a:ext cx="1200300" cy="346500"/>
            </a:xfrm>
            <a:prstGeom prst="rect">
              <a:avLst/>
            </a:prstGeom>
            <a:solidFill>
              <a:srgbClr val="756FB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/>
            </a:p>
          </p:txBody>
        </p:sp>
        <p:sp>
          <p:nvSpPr>
            <p:cNvPr id="66" name="Google Shape;66;p14"/>
            <p:cNvSpPr/>
            <p:nvPr/>
          </p:nvSpPr>
          <p:spPr>
            <a:xfrm>
              <a:off x="2799227" y="2269558"/>
              <a:ext cx="1200300" cy="346500"/>
            </a:xfrm>
            <a:prstGeom prst="rect">
              <a:avLst/>
            </a:prstGeom>
            <a:solidFill>
              <a:srgbClr val="4F94C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/>
            </a:p>
          </p:txBody>
        </p:sp>
        <p:sp>
          <p:nvSpPr>
            <p:cNvPr id="67" name="Google Shape;67;p14"/>
            <p:cNvSpPr/>
            <p:nvPr/>
          </p:nvSpPr>
          <p:spPr>
            <a:xfrm>
              <a:off x="2799227" y="2670130"/>
              <a:ext cx="1200300" cy="346500"/>
            </a:xfrm>
            <a:prstGeom prst="rect">
              <a:avLst/>
            </a:prstGeom>
            <a:solidFill>
              <a:srgbClr val="FB3A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/>
            </a:p>
          </p:txBody>
        </p:sp>
        <p:sp>
          <p:nvSpPr>
            <p:cNvPr id="68" name="Google Shape;68;p14"/>
            <p:cNvSpPr/>
            <p:nvPr/>
          </p:nvSpPr>
          <p:spPr>
            <a:xfrm>
              <a:off x="2799227" y="3070702"/>
              <a:ext cx="1200300" cy="346500"/>
            </a:xfrm>
            <a:prstGeom prst="rect">
              <a:avLst/>
            </a:prstGeom>
            <a:solidFill>
              <a:srgbClr val="FF98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/>
            </a:p>
          </p:txBody>
        </p:sp>
        <p:sp>
          <p:nvSpPr>
            <p:cNvPr id="69" name="Google Shape;69;p14"/>
            <p:cNvSpPr/>
            <p:nvPr/>
          </p:nvSpPr>
          <p:spPr>
            <a:xfrm>
              <a:off x="2799227" y="3471275"/>
              <a:ext cx="1200300" cy="346500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/>
            </a:p>
          </p:txBody>
        </p:sp>
        <p:sp>
          <p:nvSpPr>
            <p:cNvPr id="70" name="Google Shape;70;p14"/>
            <p:cNvSpPr/>
            <p:nvPr/>
          </p:nvSpPr>
          <p:spPr>
            <a:xfrm>
              <a:off x="2799227" y="3871847"/>
              <a:ext cx="1200300" cy="346500"/>
            </a:xfrm>
            <a:prstGeom prst="rect">
              <a:avLst/>
            </a:prstGeom>
            <a:solidFill>
              <a:srgbClr val="89CE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/>
            </a:p>
          </p:txBody>
        </p:sp>
      </p:grpSp>
      <p:sp>
        <p:nvSpPr>
          <p:cNvPr id="71" name="Google Shape;7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Forklift accident statistics</a:t>
            </a:r>
            <a:endParaRPr/>
          </a:p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311700" y="1381075"/>
            <a:ext cx="2796000" cy="52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Fatal Accident Type</a:t>
            </a:r>
            <a:endParaRPr b="1"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1800"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858050"/>
            <a:ext cx="3088500" cy="261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Crushed by vehicle tipping over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/>
              <a:t>Crushed between vehicle and a surface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/>
              <a:t>Crushed between two vehicles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Struck or run over by a forklift	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/>
              <a:t>Struck by falling material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300"/>
              <a:t>Fall from platform on the forks</a:t>
            </a:r>
            <a:endParaRPr sz="1300"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3465865" y="1403125"/>
            <a:ext cx="1200300" cy="52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Percent</a:t>
            </a:r>
            <a:endParaRPr b="1" sz="18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1800"/>
          </a:p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3465865" y="1880100"/>
            <a:ext cx="1200300" cy="261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FFFFFF"/>
                </a:solidFill>
              </a:rPr>
              <a:t>42%</a:t>
            </a:r>
            <a:endParaRPr b="1" sz="1400">
              <a:solidFill>
                <a:srgbClr val="FFFFFF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FFFFFF"/>
                </a:solidFill>
              </a:rPr>
              <a:t>25%</a:t>
            </a:r>
            <a:endParaRPr b="1" sz="1400">
              <a:solidFill>
                <a:srgbClr val="FFFFFF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FFFFFF"/>
                </a:solidFill>
              </a:rPr>
              <a:t>11%</a:t>
            </a:r>
            <a:endParaRPr b="1" sz="1400">
              <a:solidFill>
                <a:srgbClr val="FFFFFF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FFFFFF"/>
                </a:solidFill>
              </a:rPr>
              <a:t>10%</a:t>
            </a:r>
            <a:endParaRPr b="1" sz="1400">
              <a:solidFill>
                <a:srgbClr val="FFFFFF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FFFFFF"/>
                </a:solidFill>
              </a:rPr>
              <a:t>8%</a:t>
            </a:r>
            <a:endParaRPr b="1" sz="1400">
              <a:solidFill>
                <a:srgbClr val="FFFFFF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1400"/>
              </a:spcBef>
              <a:spcAft>
                <a:spcPts val="1400"/>
              </a:spcAft>
              <a:buNone/>
            </a:pPr>
            <a:r>
              <a:rPr b="1" lang="en" sz="1400">
                <a:solidFill>
                  <a:srgbClr val="FFFFFF"/>
                </a:solidFill>
              </a:rPr>
              <a:t>4%</a:t>
            </a:r>
            <a:endParaRPr b="1" sz="1400">
              <a:solidFill>
                <a:srgbClr val="FFFFFF"/>
              </a:solidFill>
            </a:endParaRPr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60628" y="445013"/>
            <a:ext cx="3820975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